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16" name="Номер слайда 15"/>
          <p:cNvSpPr>
            <a:spLocks noGrp="1"/>
          </p:cNvSpPr>
          <p:nvPr>
            <p:ph type="sldNum" sz="quarter" idx="11"/>
          </p:nvPr>
        </p:nvSpPr>
        <p:spPr/>
        <p:txBody>
          <a:bodyPr/>
          <a:lstStyle/>
          <a:p>
            <a:fld id="{3787C810-2C66-4E85-A148-3BEA3193676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7C810-2C66-4E85-A148-3BEA319367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7C810-2C66-4E85-A148-3BEA319367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43E0E1B-F373-4EA4-9369-3C9DCFE59627}" type="datetimeFigureOut">
              <a:rPr lang="ru-RU" smtClean="0"/>
              <a:pPr/>
              <a:t>23.10.2011</a:t>
            </a:fld>
            <a:endParaRPr lang="ru-RU"/>
          </a:p>
        </p:txBody>
      </p:sp>
      <p:sp>
        <p:nvSpPr>
          <p:cNvPr id="15" name="Номер слайда 14"/>
          <p:cNvSpPr>
            <a:spLocks noGrp="1"/>
          </p:cNvSpPr>
          <p:nvPr>
            <p:ph type="sldNum" sz="quarter" idx="15"/>
          </p:nvPr>
        </p:nvSpPr>
        <p:spPr/>
        <p:txBody>
          <a:bodyPr/>
          <a:lstStyle>
            <a:lvl1pPr algn="ctr">
              <a:defRPr/>
            </a:lvl1pPr>
          </a:lstStyle>
          <a:p>
            <a:fld id="{3787C810-2C66-4E85-A148-3BEA3193676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7C810-2C66-4E85-A148-3BEA3193676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87C810-2C66-4E85-A148-3BEA3193676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787C810-2C66-4E85-A148-3BEA3193676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87C810-2C66-4E85-A148-3BEA3193676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87C810-2C66-4E85-A148-3BEA319367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43E0E1B-F373-4EA4-9369-3C9DCFE59627}" type="datetimeFigureOut">
              <a:rPr lang="ru-RU" smtClean="0"/>
              <a:pPr/>
              <a:t>23.10.2011</a:t>
            </a:fld>
            <a:endParaRPr lang="ru-RU"/>
          </a:p>
        </p:txBody>
      </p:sp>
      <p:sp>
        <p:nvSpPr>
          <p:cNvPr id="9" name="Номер слайда 8"/>
          <p:cNvSpPr>
            <a:spLocks noGrp="1"/>
          </p:cNvSpPr>
          <p:nvPr>
            <p:ph type="sldNum" sz="quarter" idx="15"/>
          </p:nvPr>
        </p:nvSpPr>
        <p:spPr/>
        <p:txBody>
          <a:bodyPr/>
          <a:lstStyle/>
          <a:p>
            <a:fld id="{3787C810-2C66-4E85-A148-3BEA3193676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43E0E1B-F373-4EA4-9369-3C9DCFE59627}" type="datetimeFigureOut">
              <a:rPr lang="ru-RU" smtClean="0"/>
              <a:pPr/>
              <a:t>23.10.2011</a:t>
            </a:fld>
            <a:endParaRPr lang="ru-RU"/>
          </a:p>
        </p:txBody>
      </p:sp>
      <p:sp>
        <p:nvSpPr>
          <p:cNvPr id="9" name="Номер слайда 8"/>
          <p:cNvSpPr>
            <a:spLocks noGrp="1"/>
          </p:cNvSpPr>
          <p:nvPr>
            <p:ph type="sldNum" sz="quarter" idx="11"/>
          </p:nvPr>
        </p:nvSpPr>
        <p:spPr/>
        <p:txBody>
          <a:bodyPr/>
          <a:lstStyle/>
          <a:p>
            <a:fld id="{3787C810-2C66-4E85-A148-3BEA3193676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43E0E1B-F373-4EA4-9369-3C9DCFE59627}" type="datetimeFigureOut">
              <a:rPr lang="ru-RU" smtClean="0"/>
              <a:pPr/>
              <a:t>23.10.2011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787C810-2C66-4E85-A148-3BEA3193676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Рисунок 5"/>
          <p:cNvSpPr>
            <a:spLocks noGrp="1"/>
          </p:cNvSpPr>
          <p:nvPr>
            <p:ph type="pic" idx="1"/>
          </p:nvPr>
        </p:nvSpPr>
        <p:spPr/>
      </p:sp>
      <p:sp>
        <p:nvSpPr>
          <p:cNvPr id="7" name="Текст 6"/>
          <p:cNvSpPr>
            <a:spLocks noGrp="1"/>
          </p:cNvSpPr>
          <p:nvPr>
            <p:ph type="body" sz="half" idx="2"/>
          </p:nvPr>
        </p:nvSpPr>
        <p:spPr/>
        <p:txBody>
          <a:bodyPr/>
          <a:lstStyle/>
          <a:p>
            <a:endParaRPr lang="ru-RU"/>
          </a:p>
        </p:txBody>
      </p:sp>
      <p:pic>
        <p:nvPicPr>
          <p:cNvPr id="4" name="Рисунок 3"/>
          <p:cNvPicPr/>
          <p:nvPr/>
        </p:nvPicPr>
        <p:blipFill>
          <a:blip r:embed="rId2" cstate="print">
            <a:lum bright="30000"/>
          </a:blip>
          <a:srcRect/>
          <a:stretch>
            <a:fillRect/>
          </a:stretch>
        </p:blipFill>
        <p:spPr bwMode="auto">
          <a:xfrm>
            <a:off x="251520" y="188640"/>
            <a:ext cx="8712968" cy="6408712"/>
          </a:xfrm>
          <a:prstGeom prst="rect">
            <a:avLst/>
          </a:prstGeom>
          <a:ln>
            <a:noFill/>
          </a:ln>
          <a:effectLst>
            <a:softEdge rad="112500"/>
          </a:effectLst>
        </p:spPr>
      </p:pic>
      <p:sp>
        <p:nvSpPr>
          <p:cNvPr id="8" name="Прямоугольник 7"/>
          <p:cNvSpPr/>
          <p:nvPr/>
        </p:nvSpPr>
        <p:spPr>
          <a:xfrm>
            <a:off x="4572000" y="4725144"/>
            <a:ext cx="4067944" cy="1569660"/>
          </a:xfrm>
          <a:prstGeom prst="rect">
            <a:avLst/>
          </a:prstGeom>
        </p:spPr>
        <p:txBody>
          <a:bodyPr wrap="square">
            <a:spAutoFit/>
          </a:bodyPr>
          <a:lstStyle/>
          <a:p>
            <a:pPr algn="r"/>
            <a:r>
              <a:rPr lang="ru-RU" sz="3200" b="1"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rPr>
              <a:t>Дальневосточный технический колледж</a:t>
            </a:r>
            <a:endParaRPr lang="ru-RU" sz="3200" b="1"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575048" y="1196752"/>
            <a:ext cx="8317432" cy="1200329"/>
          </a:xfrm>
          <a:prstGeom prst="rect">
            <a:avLst/>
          </a:prstGeom>
        </p:spPr>
        <p:txBody>
          <a:bodyPr wrap="square">
            <a:spAutoFit/>
          </a:bodyPr>
          <a:lstStyle/>
          <a:p>
            <a:pPr algn="ctr"/>
            <a:r>
              <a:rPr lang="ru-RU" sz="3600" b="1" dirty="0" smtClean="0">
                <a:ln w="17780" cmpd="sng">
                  <a:solidFill>
                    <a:srgbClr val="00B050"/>
                  </a:solidFill>
                  <a:prstDash val="solid"/>
                  <a:miter lim="800000"/>
                </a:ln>
                <a:solidFill>
                  <a:sysClr val="windowText" lastClr="000000"/>
                </a:solidFill>
                <a:effectLst>
                  <a:outerShdw blurRad="50800" algn="tl" rotWithShape="0">
                    <a:srgbClr val="000000"/>
                  </a:outerShdw>
                </a:effectLst>
              </a:rPr>
              <a:t>Отношение приморских фермеров к пахотным землям </a:t>
            </a:r>
            <a:endParaRPr lang="ru-RU" sz="3600" b="1" dirty="0">
              <a:ln w="17780" cmpd="sng">
                <a:solidFill>
                  <a:srgbClr val="00B050"/>
                </a:solidFill>
                <a:prstDash val="solid"/>
                <a:miter lim="800000"/>
              </a:ln>
              <a:solidFill>
                <a:sysClr val="windowText" lastClr="000000"/>
              </a:solidFill>
              <a:effectLst>
                <a:outerShdw blurRad="50800" algn="tl" rotWithShape="0">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79512" y="188640"/>
            <a:ext cx="8784976" cy="640871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3528" y="864144"/>
            <a:ext cx="8568952" cy="5021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В Приморье крупный участок сельхозугодий в с.Ярославка много лет не используется по назначению.</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Проведённая специалистами земельного контроля проверка показала, что индивидуальный предприниматель Иван Лисов не использовал по целевому назначению  672 гектара сельскохозяйственных угодий свыше трёх лет. В результате многолетнего простаивания, весь участок зарос бурьяном и пришёл в непригодное для его обработки состояние</a:t>
            </a:r>
            <a:r>
              <a:rPr kumimoji="0" lang="ru-RU" sz="2400" b="0" i="0" u="none" strike="noStrike" cap="none" normalizeH="0" baseline="0" dirty="0" smtClean="0">
                <a:ln>
                  <a:noFill/>
                </a:ln>
                <a:solidFill>
                  <a:schemeClr val="tx1"/>
                </a:solidFill>
                <a:effectLst/>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79512" y="188640"/>
            <a:ext cx="8712968" cy="648072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1520" y="152500"/>
            <a:ext cx="8568952"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b="0" i="0" u="none" strike="noStrike" cap="none" normalizeH="0" baseline="0" dirty="0" smtClean="0">
                <a:ln>
                  <a:noFill/>
                </a:ln>
                <a:effectLst/>
                <a:ea typeface="Calibri" pitchFamily="34" charset="0"/>
                <a:cs typeface="Times New Roman" pitchFamily="18" charset="0"/>
              </a:rPr>
              <a:t>В </a:t>
            </a:r>
            <a:r>
              <a:rPr kumimoji="0" lang="ru-RU" b="0" i="0" u="none" strike="noStrike" cap="none" normalizeH="0" baseline="0" dirty="0" err="1" smtClean="0">
                <a:ln>
                  <a:noFill/>
                </a:ln>
                <a:effectLst/>
                <a:ea typeface="Calibri" pitchFamily="34" charset="0"/>
                <a:cs typeface="Times New Roman" pitchFamily="18" charset="0"/>
              </a:rPr>
              <a:t>Шкотовском</a:t>
            </a:r>
            <a:r>
              <a:rPr kumimoji="0" lang="ru-RU" b="0" i="0" u="none" strike="noStrike" cap="none" normalizeH="0" baseline="0" dirty="0" smtClean="0">
                <a:ln>
                  <a:noFill/>
                </a:ln>
                <a:effectLst/>
                <a:ea typeface="Calibri" pitchFamily="34" charset="0"/>
                <a:cs typeface="Times New Roman" pitchFamily="18" charset="0"/>
              </a:rPr>
              <a:t> районе Приморского края на землях сельскохозяйственных угодий вместо выращивания сельхозпродукции разработан крупный песчаный карьер.	</a:t>
            </a:r>
            <a:r>
              <a:rPr kumimoji="0" lang="ru-RU" b="0" i="0" u="none" strike="noStrike" cap="none" normalizeH="0" baseline="0" dirty="0" err="1" smtClean="0">
                <a:ln>
                  <a:noFill/>
                </a:ln>
                <a:effectLst/>
                <a:ea typeface="Calibri" pitchFamily="34" charset="0"/>
                <a:cs typeface="Times New Roman" pitchFamily="18" charset="0"/>
              </a:rPr>
              <a:t>Шкотовская</a:t>
            </a:r>
            <a:r>
              <a:rPr kumimoji="0" lang="ru-RU" b="0" i="0" u="none" strike="noStrike" cap="none" normalizeH="0" baseline="0" dirty="0" smtClean="0">
                <a:ln>
                  <a:noFill/>
                </a:ln>
                <a:effectLst/>
                <a:ea typeface="Calibri" pitchFamily="34" charset="0"/>
                <a:cs typeface="Times New Roman" pitchFamily="18" charset="0"/>
              </a:rPr>
              <a:t> компания «Романовское», имея в собственности земельный участок (разрешённый вид использования которого - сельскохозяйственное производство), общей площадью в 100 гектар, разработала на нём действующий песчаный карьер. Работы велись с привлечением тяжёлой землеройной техники. В итоге, в настоящее время на территории карьера вырыто 12 котлованов площадью от 150 до 2400 квадратных метров каждый, глубиной до 1,2 метра, общая площадь незаконных разработок составила свыше 88 акров. При ведении работ на площади в три гектара полностью уничтожен верхний плодородный слой.</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smtClean="0">
                <a:ln>
                  <a:noFill/>
                </a:ln>
                <a:effectLst/>
                <a:ea typeface="Calibri" pitchFamily="34" charset="0"/>
                <a:cs typeface="Times New Roman" pitchFamily="18" charset="0"/>
              </a:rPr>
              <a:t>Здесь же, для удобства транспортировки добытого песка устроена несанкционированная дорога, проложенная аккурат по территории угодий для выращивания сена. Длина дороги составила свыше 260 метров, общей площадью в 13 акров.</a:t>
            </a:r>
            <a:endParaRPr kumimoji="0" lang="ru-RU"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51520" y="188640"/>
            <a:ext cx="8640960" cy="640871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356581"/>
            <a:ext cx="871296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ea typeface="Calibri" pitchFamily="34" charset="0"/>
                <a:cs typeface="Times New Roman" pitchFamily="18" charset="0"/>
              </a:rPr>
              <a:t>Приморский край из-за бесхозного отношения сельхозпроизводителей может остаться без рисовых чеков</a:t>
            </a:r>
            <a:endParaRPr kumimoji="0" lang="ru-RU" b="1" i="0" u="none" strike="noStrike" cap="none" normalizeH="0" baseline="0" dirty="0" smtClean="0">
              <a:ln>
                <a:noFill/>
              </a:ln>
              <a:solidFill>
                <a:srgbClr val="FF0000"/>
              </a:solidFill>
              <a:effectLst/>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Варварское отношение приморских рисоводов к используемым землям грозит в ближайшем будущем оставить Приморский край без рисовых чеков. В результате бесхозного отношения плодородный слой полей в огромных количествах попросту смывается в водоотводные каналы.</a:t>
            </a:r>
            <a:endParaRPr kumimoji="0" lang="ru-RU" sz="1600" b="0"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Так, специалистами рабочей группы было за неделю обследовано 19,4 тысяч гектаров мелиоративных земель, при этом со стороны таких крупных сельхозпроизводителей риса, как "Рис </a:t>
            </a:r>
            <a:r>
              <a:rPr kumimoji="0" lang="ru-RU" sz="1600" b="0" i="0" u="none" strike="noStrike" cap="none" normalizeH="0" baseline="0" dirty="0" err="1" smtClean="0">
                <a:ln>
                  <a:noFill/>
                </a:ln>
                <a:solidFill>
                  <a:schemeClr val="tx1"/>
                </a:solidFill>
                <a:effectLst/>
                <a:ea typeface="Calibri" pitchFamily="34" charset="0"/>
                <a:cs typeface="Times New Roman" pitchFamily="18" charset="0"/>
              </a:rPr>
              <a:t>Агро</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"Владимиро-Петровское", "</a:t>
            </a:r>
            <a:r>
              <a:rPr kumimoji="0" lang="ru-RU" sz="1600" b="0" i="0" u="none" strike="noStrike" cap="none" normalizeH="0" baseline="0" dirty="0" err="1" smtClean="0">
                <a:ln>
                  <a:noFill/>
                </a:ln>
                <a:solidFill>
                  <a:schemeClr val="tx1"/>
                </a:solidFill>
                <a:effectLst/>
                <a:ea typeface="Calibri" pitchFamily="34" charset="0"/>
                <a:cs typeface="Times New Roman" pitchFamily="18" charset="0"/>
              </a:rPr>
              <a:t>Микс</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"Плодородие", "Хороль </a:t>
            </a:r>
            <a:r>
              <a:rPr kumimoji="0" lang="ru-RU" sz="1600" b="0" i="0" u="none" strike="noStrike" cap="none" normalizeH="0" baseline="0" dirty="0" err="1" smtClean="0">
                <a:ln>
                  <a:noFill/>
                </a:ln>
                <a:solidFill>
                  <a:schemeClr val="tx1"/>
                </a:solidFill>
                <a:effectLst/>
                <a:ea typeface="Calibri" pitchFamily="34" charset="0"/>
                <a:cs typeface="Times New Roman" pitchFamily="18" charset="0"/>
              </a:rPr>
              <a:t>Фарм</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"Целина" и "Росток" зафиксированы случаи смыва плодородного слоя с рисовых чеков прямо в сбросные каналы мелиоративных систем. Причём в отдельных случаях с одного гектара за один раз может смываться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до 10 тонн гумуса</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a:t>
            </a:r>
            <a:r>
              <a:rPr lang="ru-RU" sz="1600" dirty="0"/>
              <a:t> Речь здесь идёт о применении так называемой технологии "мокрой планировки" или </a:t>
            </a:r>
            <a:r>
              <a:rPr lang="ru-RU" sz="1600" dirty="0" err="1"/>
              <a:t>гидропланировки</a:t>
            </a:r>
            <a:r>
              <a:rPr lang="ru-RU" sz="1600" dirty="0"/>
              <a:t>, которая представляет собой фрезерование почвы по залитым водой чекам и перемещение поверхностного слоя почвы с целью горизонтального выравнивания плоскости чека. После проведения этих работ взмученная вода не отстаивается, а тут же сбрасывается в сообщающиеся с озером </a:t>
            </a:r>
            <a:r>
              <a:rPr lang="ru-RU" sz="1600" dirty="0" err="1"/>
              <a:t>Ханка</a:t>
            </a:r>
            <a:r>
              <a:rPr lang="ru-RU" sz="1600" dirty="0"/>
              <a:t> водоотводные каналы. При этом с рисовых чеков происходит вынос большого количества плодородного слоя почвы</a:t>
            </a:r>
            <a:r>
              <a:rPr lang="ru-RU" sz="1600" dirty="0" smtClean="0"/>
              <a:t>.</a:t>
            </a:r>
          </a:p>
          <a:p>
            <a:pPr algn="just" eaLnBrk="0" fontAlgn="base" hangingPunct="0">
              <a:spcBef>
                <a:spcPct val="0"/>
              </a:spcBef>
              <a:spcAft>
                <a:spcPct val="0"/>
              </a:spcAft>
            </a:pPr>
            <a:r>
              <a:rPr lang="ru-RU" sz="1600" dirty="0" smtClean="0"/>
              <a:t> </a:t>
            </a:r>
            <a:r>
              <a:rPr lang="ru-RU" sz="1600" dirty="0"/>
              <a:t>Согласно проведённых расчётов, при такой технологии с каждого гектара в среднем вымывается </a:t>
            </a:r>
            <a:r>
              <a:rPr lang="ru-RU" sz="1600" b="1" dirty="0"/>
              <a:t>от 2 до 5 тонн </a:t>
            </a:r>
            <a:r>
              <a:rPr lang="ru-RU" sz="1600" dirty="0"/>
              <a:t>плодородного слоя, что в конечном итоге может привести к полному уничтожению верхнего плодородного слоя на имеющихся рисовых чеках.</a:t>
            </a:r>
          </a:p>
          <a:p>
            <a:pPr algn="just" eaLnBrk="0" fontAlgn="base" hangingPunct="0">
              <a:spcBef>
                <a:spcPct val="0"/>
              </a:spcBef>
              <a:spcAft>
                <a:spcPct val="0"/>
              </a:spcAft>
            </a:pPr>
            <a:endParaRPr lang="ru-RU"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51520" y="188640"/>
            <a:ext cx="8712968" cy="648072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496944" cy="6186309"/>
          </a:xfrm>
          <a:prstGeom prst="rect">
            <a:avLst/>
          </a:prstGeom>
        </p:spPr>
        <p:txBody>
          <a:bodyPr wrap="square">
            <a:spAutoFit/>
          </a:bodyPr>
          <a:lstStyle/>
          <a:p>
            <a:r>
              <a:rPr lang="ru-RU" dirty="0" smtClean="0"/>
              <a:t>    </a:t>
            </a:r>
          </a:p>
          <a:p>
            <a:pPr algn="just">
              <a:lnSpc>
                <a:spcPct val="200000"/>
              </a:lnSpc>
            </a:pPr>
            <a:r>
              <a:rPr lang="ru-RU" sz="2400" b="1" dirty="0" smtClean="0">
                <a:solidFill>
                  <a:srgbClr val="FF0000"/>
                </a:solidFill>
              </a:rPr>
              <a:t>                                          Заключение</a:t>
            </a:r>
          </a:p>
          <a:p>
            <a:pPr algn="just">
              <a:lnSpc>
                <a:spcPct val="150000"/>
              </a:lnSpc>
            </a:pPr>
            <a:r>
              <a:rPr lang="ru-RU" sz="2000" b="1" dirty="0" smtClean="0">
                <a:solidFill>
                  <a:schemeClr val="bg1"/>
                </a:solidFill>
              </a:rPr>
              <a:t>В последнее время приморских фермеров все чаще стали привлекать к ответственности, за варварское отношение к земле.</a:t>
            </a:r>
          </a:p>
          <a:p>
            <a:pPr algn="just">
              <a:lnSpc>
                <a:spcPct val="150000"/>
              </a:lnSpc>
            </a:pPr>
            <a:r>
              <a:rPr lang="ru-RU" sz="2000" b="1" dirty="0" smtClean="0"/>
              <a:t>По </a:t>
            </a:r>
            <a:r>
              <a:rPr lang="ru-RU" sz="2000" b="1" dirty="0"/>
              <a:t>информации отдела земельного контроля Управления </a:t>
            </a:r>
            <a:r>
              <a:rPr lang="ru-RU" sz="2000" b="1" dirty="0" err="1"/>
              <a:t>Россельхознадзора</a:t>
            </a:r>
            <a:r>
              <a:rPr lang="ru-RU" sz="2000" b="1" dirty="0"/>
              <a:t> по Приморскому краю, за первый квартал 2011 года специалистами земельного контроля проконтролировано 16760 гектаров сельскохозяйственных земель, из них 1030 гектаров использовались с грубыми нарушениями норм землепользования. Возбуждено 53 дела об административном правонарушении. В результате исполнения вынесенных предписаний в сельхозпроизводство вовлечено 14,2 тысяч гектаров неиспользуемых ранее земельных участков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772816"/>
            <a:ext cx="8229600" cy="4572000"/>
          </a:xfrm>
        </p:spPr>
        <p:txBody>
          <a:bodyPr>
            <a:normAutofit fontScale="62500" lnSpcReduction="20000"/>
          </a:bodyPr>
          <a:lstStyle/>
          <a:p>
            <a:pPr algn="just"/>
            <a:r>
              <a:rPr lang="ru-RU" sz="3400" dirty="0"/>
              <a:t>Почва является одной из составных частей окружающей человека среды. Важнейшее ее свойство – плодородие, т.е. способность обеспечивать рост и развитие растений. Воздействие человека на почву – составная часть общего влияния человеческого общества на земную кору и всю природу в целом. Особенно влияние человека на плодородный слой земли возросло в век научно – технической революции. При этом не только усиливается взаимодействие человека с землей, но и меняются основные черты взаимодействия. Проблема «почва – человек» осложняется урбанизацией, все большим использованием земель, ростом потребностей продуктов питания. По воле человека меняется характер почвы, изменяются факторы ее образования. Под влиянием промышленных и сельскохозяйственных загрязнений снижается плодородие почв, а отсюда технологическая  и питательная ценность продукции. </a:t>
            </a:r>
          </a:p>
          <a:p>
            <a:endParaRPr lang="ru-RU" dirty="0"/>
          </a:p>
        </p:txBody>
      </p:sp>
      <p:sp>
        <p:nvSpPr>
          <p:cNvPr id="2" name="Заголовок 1"/>
          <p:cNvSpPr>
            <a:spLocks noGrp="1"/>
          </p:cNvSpPr>
          <p:nvPr>
            <p:ph type="title"/>
          </p:nvPr>
        </p:nvSpPr>
        <p:spPr>
          <a:xfrm>
            <a:off x="539552" y="404664"/>
            <a:ext cx="8229600" cy="1219200"/>
          </a:xfrm>
        </p:spPr>
        <p:txBody>
          <a:bodyPr>
            <a:normAutofit fontScale="90000"/>
          </a:bodyPr>
          <a:lstStyle/>
          <a:p>
            <a:r>
              <a:rPr lang="ru-RU" b="1" dirty="0">
                <a:solidFill>
                  <a:srgbClr val="FF0000"/>
                </a:solidFill>
              </a:rPr>
              <a:t>Почва - колоссальное  природное   </a:t>
            </a:r>
            <a:r>
              <a:rPr lang="ru-RU" b="1" dirty="0" smtClean="0">
                <a:solidFill>
                  <a:srgbClr val="FF0000"/>
                </a:solidFill>
              </a:rPr>
              <a:t>                                                             богатство.</a:t>
            </a:r>
            <a:endParaRPr lang="ru-RU"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10676"/>
            <a:ext cx="849694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В Приморье пресечено захламление крупного сельскохозяйственного участка</a:t>
            </a:r>
            <a:endParaRPr kumimoji="0" lang="ru-RU" sz="2800" b="1" i="0" u="none" strike="noStrike" cap="none" normalizeH="0" baseline="0" dirty="0" smtClean="0">
              <a:ln>
                <a:noFill/>
              </a:ln>
              <a:solidFill>
                <a:srgbClr val="FF0000"/>
              </a:solidFill>
              <a:effectLst/>
              <a:cs typeface="Arial" pitchFamily="34" charset="0"/>
            </a:endParaRPr>
          </a:p>
          <a:p>
            <a:pPr lvl="0" algn="just" eaLnBrk="0" fontAlgn="base" hangingPunct="0">
              <a:lnSpc>
                <a:spcPct val="150000"/>
              </a:lnSpc>
              <a:spcBef>
                <a:spcPct val="0"/>
              </a:spcBef>
              <a:spcAft>
                <a:spcPct val="0"/>
              </a:spcAft>
            </a:pPr>
            <a:r>
              <a:rPr kumimoji="0" lang="ru-RU" sz="2000" i="0" u="none" strike="noStrike" cap="none" normalizeH="0" baseline="0" dirty="0" smtClean="0">
                <a:ln>
                  <a:noFill/>
                </a:ln>
                <a:solidFill>
                  <a:schemeClr val="accent6">
                    <a:lumMod val="50000"/>
                  </a:schemeClr>
                </a:solidFill>
                <a:effectLst/>
                <a:ea typeface="Calibri" pitchFamily="34" charset="0"/>
                <a:cs typeface="Times New Roman" pitchFamily="18" charset="0"/>
              </a:rPr>
              <a:t>На землях сельскохозяйственного использования </a:t>
            </a:r>
            <a:r>
              <a:rPr kumimoji="0" lang="ru-RU" sz="2000" i="0" u="none" strike="noStrike" cap="none" normalizeH="0" baseline="0" dirty="0" err="1" smtClean="0">
                <a:ln>
                  <a:noFill/>
                </a:ln>
                <a:solidFill>
                  <a:schemeClr val="accent6">
                    <a:lumMod val="50000"/>
                  </a:schemeClr>
                </a:solidFill>
                <a:effectLst/>
                <a:ea typeface="Calibri" pitchFamily="34" charset="0"/>
                <a:cs typeface="Times New Roman" pitchFamily="18" charset="0"/>
              </a:rPr>
              <a:t>Благодатненского</a:t>
            </a:r>
            <a:r>
              <a:rPr kumimoji="0" lang="ru-RU" sz="2000" i="0" u="none" strike="noStrike" cap="none" normalizeH="0" baseline="0" dirty="0" smtClean="0">
                <a:ln>
                  <a:noFill/>
                </a:ln>
                <a:solidFill>
                  <a:schemeClr val="accent6">
                    <a:lumMod val="50000"/>
                  </a:schemeClr>
                </a:solidFill>
                <a:effectLst/>
                <a:ea typeface="Calibri" pitchFamily="34" charset="0"/>
                <a:cs typeface="Times New Roman" pitchFamily="18" charset="0"/>
              </a:rPr>
              <a:t> сельского поселения </a:t>
            </a:r>
            <a:r>
              <a:rPr kumimoji="0" lang="ru-RU" sz="2000" i="0" u="none" strike="noStrike" cap="none" normalizeH="0" baseline="0" dirty="0" err="1" smtClean="0">
                <a:ln>
                  <a:noFill/>
                </a:ln>
                <a:solidFill>
                  <a:schemeClr val="accent6">
                    <a:lumMod val="50000"/>
                  </a:schemeClr>
                </a:solidFill>
                <a:effectLst/>
                <a:ea typeface="Calibri" pitchFamily="34" charset="0"/>
                <a:cs typeface="Times New Roman" pitchFamily="18" charset="0"/>
              </a:rPr>
              <a:t>Хорольского</a:t>
            </a:r>
            <a:r>
              <a:rPr kumimoji="0" lang="ru-RU" sz="2000" i="0" u="none" strike="noStrike" cap="none" normalizeH="0" baseline="0" dirty="0" smtClean="0">
                <a:ln>
                  <a:noFill/>
                </a:ln>
                <a:solidFill>
                  <a:schemeClr val="accent6">
                    <a:lumMod val="50000"/>
                  </a:schemeClr>
                </a:solidFill>
                <a:effectLst/>
                <a:ea typeface="Calibri" pitchFamily="34" charset="0"/>
                <a:cs typeface="Times New Roman" pitchFamily="18" charset="0"/>
              </a:rPr>
              <a:t> района Приморского края выявлены факты их порчи в результате нарушения обращения с опасными для здоровья людей и окружающей среды веществами, отходами производства и потребления. Это несанкционированные свалки твёрдых бытовых и производственных отходов в виде пластиковых бутылок, шифера, лома бытовой техники, полимерной плёнки и строительного мусора. Общая площадь захламления опасными для здоровья людей и окружающей среды веществами составила порядка двух гектар.</a:t>
            </a:r>
            <a:endParaRPr kumimoji="0" lang="ru-RU" sz="2000" i="0" u="none" strike="noStrike" cap="none" normalizeH="0" baseline="0" dirty="0" smtClean="0">
              <a:ln>
                <a:noFill/>
              </a:ln>
              <a:solidFill>
                <a:schemeClr val="accent6">
                  <a:lumMod val="50000"/>
                </a:schemeClr>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323528" y="260648"/>
            <a:ext cx="8568952" cy="6264696"/>
          </a:xfrm>
          <a:prstGeom prst="rect">
            <a:avLst/>
          </a:prstGeom>
          <a:ln>
            <a:noFill/>
          </a:ln>
          <a:effectLst>
            <a:softEdge rad="112500"/>
          </a:effectLst>
        </p:spPr>
        <p:style>
          <a:lnRef idx="0">
            <a:schemeClr val="accent1"/>
          </a:lnRef>
          <a:fillRef idx="1001">
            <a:schemeClr val="dk2"/>
          </a:fillRef>
          <a:effectRef idx="3">
            <a:schemeClr val="accent1"/>
          </a:effectRef>
          <a:fontRef idx="minor">
            <a:schemeClr val="lt1"/>
          </a:fontRef>
        </p:style>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51520" y="322496"/>
            <a:ext cx="871296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ru-RU" sz="2000" b="1" dirty="0" smtClean="0">
                <a:solidFill>
                  <a:srgbClr val="FF0000"/>
                </a:solidFill>
                <a:ea typeface="Calibri" pitchFamily="34" charset="0"/>
                <a:cs typeface="Times New Roman" pitchFamily="18" charset="0"/>
              </a:rPr>
              <a:t>Китайцы захламляют отходами сельскохозяйственные угодья в                 Приморском крае. </a:t>
            </a:r>
            <a:endParaRPr kumimoji="0" lang="ru-RU" sz="2000" b="1" i="0" u="none" strike="noStrike" cap="none" normalizeH="0" baseline="0" dirty="0" smtClean="0">
              <a:ln>
                <a:noFill/>
              </a:ln>
              <a:solidFill>
                <a:srgbClr val="FF000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  В районе села Заречное Октябрьского района Приморского края граждане Китайской Народной Республики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Чжан</a:t>
            </a:r>
            <a:r>
              <a:rPr kumimoji="0" lang="ru-RU" b="0" i="0" u="none" strike="noStrike" cap="none" normalizeH="0" baseline="0" dirty="0" smtClean="0">
                <a:ln>
                  <a:noFill/>
                </a:ln>
                <a:solidFill>
                  <a:schemeClr val="tx1"/>
                </a:solidFill>
                <a:effectLst/>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Сипин</a:t>
            </a:r>
            <a:r>
              <a:rPr kumimoji="0" lang="ru-RU" b="0" i="0" u="none" strike="noStrike" cap="none" normalizeH="0" baseline="0" dirty="0" smtClean="0">
                <a:ln>
                  <a:noFill/>
                </a:ln>
                <a:solidFill>
                  <a:schemeClr val="tx1"/>
                </a:solidFill>
                <a:effectLst/>
                <a:ea typeface="Calibri" pitchFamily="34" charset="0"/>
                <a:cs typeface="Times New Roman" pitchFamily="18" charset="0"/>
              </a:rPr>
              <a:t> и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Сюе</a:t>
            </a:r>
            <a:r>
              <a:rPr kumimoji="0" lang="ru-RU" b="0" i="0" u="none" strike="noStrike" cap="none" normalizeH="0" baseline="0" dirty="0" smtClean="0">
                <a:ln>
                  <a:noFill/>
                </a:ln>
                <a:solidFill>
                  <a:schemeClr val="tx1"/>
                </a:solidFill>
                <a:effectLst/>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Сюин</a:t>
            </a:r>
            <a:r>
              <a:rPr kumimoji="0" lang="ru-RU" b="0" i="0" u="none" strike="noStrike" cap="none" normalizeH="0" baseline="0" dirty="0" smtClean="0">
                <a:ln>
                  <a:noFill/>
                </a:ln>
                <a:solidFill>
                  <a:schemeClr val="tx1"/>
                </a:solidFill>
                <a:effectLst/>
                <a:ea typeface="Calibri" pitchFamily="34" charset="0"/>
                <a:cs typeface="Times New Roman" pitchFamily="18" charset="0"/>
              </a:rPr>
              <a:t> захламили отходами как сельскохозяйственного производства, в основном это обрывки полимерной плёнки, так и бытовыми отходами и мусором два крупных участка пахотных земель. Общая площадь загрязнения составила более трех гектар.</a:t>
            </a:r>
            <a:endParaRPr kumimoji="0" lang="ru-RU"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При проведении контрольно-надзорных мероприятий по соблюдению требований земельного законодательства на землях сельскохозяйственного назначения и сохранению их плодородия, специалистами земельного контроля Управления </a:t>
            </a:r>
            <a:r>
              <a:rPr kumimoji="0" lang="ru-RU" b="0" i="0" u="none" strike="noStrike" cap="none" normalizeH="0" baseline="0" dirty="0" err="1" smtClean="0">
                <a:ln>
                  <a:noFill/>
                </a:ln>
                <a:solidFill>
                  <a:schemeClr val="tx1"/>
                </a:solidFill>
                <a:effectLst/>
                <a:ea typeface="Calibri" pitchFamily="34" charset="0"/>
                <a:cs typeface="Times New Roman" pitchFamily="18" charset="0"/>
              </a:rPr>
              <a:t>Россельхознадзора</a:t>
            </a:r>
            <a:r>
              <a:rPr kumimoji="0" lang="ru-RU" b="0" i="0" u="none" strike="noStrike" cap="none" normalizeH="0" baseline="0" dirty="0" smtClean="0">
                <a:ln>
                  <a:noFill/>
                </a:ln>
                <a:solidFill>
                  <a:schemeClr val="tx1"/>
                </a:solidFill>
                <a:effectLst/>
                <a:ea typeface="Calibri" pitchFamily="34" charset="0"/>
                <a:cs typeface="Times New Roman" pitchFamily="18" charset="0"/>
              </a:rPr>
              <a:t> по Приморскому краю на полях Уссурийского района выявлено шесть случаев загрязнения отходами сельскохозяйственного производства, совершённых, во всех случаях, гражданами Китайской Народной Республики.</a:t>
            </a: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79512" y="188640"/>
            <a:ext cx="8712968" cy="648072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23528" y="858832"/>
            <a:ext cx="8568952" cy="4815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ts val="120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При проведении плановой проверки по соблюдению норм земельного законодательства в отношении земель сельскохозяйственного назначения, специалистами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Арсеньевского</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отдела Управления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Россельхознадзора</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по Приморскому краю в районе села Чкаловское Черниговского района Приморья выявлен факт грубого нарушения норм землепользования.</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ts val="120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Проведённая проверка показала, что гражданин Владик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Тен</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выращивая на арендованном им участке, общей площадью 12 гектар, бахчевые культуры, после сбора урожая захламил всю площадь полей отходами сельскохозяйственного производства. </a:t>
            </a:r>
            <a:endParaRPr kumimoji="0" lang="ru-RU"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79512" y="188640"/>
            <a:ext cx="8712968" cy="64807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79512" y="393010"/>
            <a:ext cx="871296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Китайские овощеводы приводят почвы Приморья к деградации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При проведении мониторинга тепличных хозяйств приморских сельскохозяйственных производителей, специалистами земельного контроля Уссурийского отдела Управления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Россельхознадзора</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по Приморскому краю в районе села Борисовка Уссурийского городского округа и сел Синельниково-2 и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Галёнки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Октябрьского района выявлены факты захламления и порчи земель отходами, как промышленного происхождения, так и бытового потребления».</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В селе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Галёнки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Октябрьского района, на территории мелиоративной системы, китайский овощевод Ян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Чуньфу</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при производстве сельскохозяйственных работ и вовсе разрушил водозащитную дамбу, поставив под угрозу затопления при паводках входящие в её состав пахотные земли.</a:t>
            </a:r>
            <a:endParaRPr kumimoji="0" lang="ru-RU"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
      <a:dk1>
        <a:srgbClr val="3F3000"/>
      </a:dk1>
      <a:lt1>
        <a:srgbClr val="3F3000"/>
      </a:lt1>
      <a:dk2>
        <a:srgbClr val="FFF998"/>
      </a:dk2>
      <a:lt2>
        <a:srgbClr val="FFD965"/>
      </a:lt2>
      <a:accent1>
        <a:srgbClr val="FFC000"/>
      </a:accent1>
      <a:accent2>
        <a:srgbClr val="FFF98D"/>
      </a:accent2>
      <a:accent3>
        <a:srgbClr val="FFF654"/>
      </a:accent3>
      <a:accent4>
        <a:srgbClr val="FFF654"/>
      </a:accent4>
      <a:accent5>
        <a:srgbClr val="A9A100"/>
      </a:accent5>
      <a:accent6>
        <a:srgbClr val="716B00"/>
      </a:accent6>
      <a:hlink>
        <a:srgbClr val="545000"/>
      </a:hlink>
      <a:folHlink>
        <a:srgbClr val="716B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103</TotalTime>
  <Words>798</Words>
  <Application>Microsoft Office PowerPoint</Application>
  <PresentationFormat>Экран (4:3)</PresentationFormat>
  <Paragraphs>26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Слайд 1</vt:lpstr>
      <vt:lpstr>Почва - колоссальное  природное                                                                богатство.</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dc:creator>
  <cp:lastModifiedBy>Алекс</cp:lastModifiedBy>
  <cp:revision>15</cp:revision>
  <dcterms:created xsi:type="dcterms:W3CDTF">2011-10-16T03:44:57Z</dcterms:created>
  <dcterms:modified xsi:type="dcterms:W3CDTF">2011-10-23T08:47:18Z</dcterms:modified>
</cp:coreProperties>
</file>